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2"/>
  </p:notesMasterIdLst>
  <p:sldIdLst>
    <p:sldId id="256" r:id="rId2"/>
    <p:sldId id="279" r:id="rId3"/>
    <p:sldId id="271" r:id="rId4"/>
    <p:sldId id="272" r:id="rId5"/>
    <p:sldId id="273" r:id="rId6"/>
    <p:sldId id="274" r:id="rId7"/>
    <p:sldId id="275" r:id="rId8"/>
    <p:sldId id="276" r:id="rId9"/>
    <p:sldId id="280" r:id="rId10"/>
    <p:sldId id="277" r:id="rId11"/>
    <p:sldId id="278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86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251B5-63A9-D640-AD05-5B4C72E448E1}" type="datetimeFigureOut">
              <a:rPr lang="nl-NL" smtClean="0"/>
              <a:t>7-10-2025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B0ED0-9AED-8C43-91E7-5D13A4D802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23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Ga naar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www.huizenvoorelkaar.nl</a:t>
            </a:r>
            <a:r>
              <a:rPr lang="nl-NL" dirty="0"/>
              <a:t>/ en klik op de knop aanmelden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0ED0-9AED-8C43-91E7-5D13A4D8027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17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klikt aan wat je leuk vindt om te doen, je scrolt naar beneden om aan te klikken op welk gebied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B0ED0-9AED-8C43-91E7-5D13A4D8027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03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7D873-68AC-C14E-86CA-38E35703A047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4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A852-BCC4-194D-9ED8-0942B66FE5D1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4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58A2-7B12-EF46-AA89-E10D61F90EC9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875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488C-A61E-614F-8C0A-EB098F392E61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58B7-DFB1-9B4C-BB76-E0DBCED3C22D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478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22886-C4FE-3C47-9EF2-DF2FB1DAF2BC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3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8250-BBE5-284A-8A87-D8219F78327E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4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DA17B-4D20-6345-B37E-D5C8B9740945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5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A5E3-25BC-004A-B771-B1CBD627FF11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ED2DA-0C59-BE42-BF4D-1C4E6876F9A2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7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1146-6388-8948-99A4-1227B4E4E817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8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BA76-57F0-394B-A24D-1C030DB2A944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9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5D49-28B5-664C-96FA-2D22A3304FAB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F0FE-A2E9-0149-A483-F10C72474A52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5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2902-1075-4F4A-A61B-1D93E937920F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7588-E5F5-1B46-9605-20F4623D086F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6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01B48-9492-D14F-9B7C-552DFBB7F561}" type="datetime1">
              <a:rPr lang="nl-NL" smtClean="0"/>
              <a:t>7-10-2025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rfgooiers.nl/maatschappelijke-stag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izenvoorelkaar.nl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C3A4E-2264-5B6A-A57C-E178027C9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Maatschappelijke stage (MAS)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202F03C-AE4F-E330-F2AE-D6A14D533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Erfgooiers</a:t>
            </a:r>
            <a:r>
              <a:rPr lang="nl-NL" dirty="0"/>
              <a:t> College</a:t>
            </a:r>
            <a:br>
              <a:rPr lang="nl-NL" dirty="0"/>
            </a:br>
            <a:r>
              <a:rPr lang="nl-NL" dirty="0">
                <a:hlinkClick r:id="rId2"/>
              </a:rPr>
              <a:t>https://www.erfgooiers.nl/maatschappelijke-stage/</a:t>
            </a:r>
            <a:endParaRPr lang="nl-NL" dirty="0"/>
          </a:p>
          <a:p>
            <a:endParaRPr lang="nl-NL" dirty="0"/>
          </a:p>
        </p:txBody>
      </p:sp>
      <p:pic>
        <p:nvPicPr>
          <p:cNvPr id="1026" name="Picture 2" descr="Erfgooiers | Christelijke scholengemeenschap mavo – havo – vwo – vwo+ –  gymnasium">
            <a:extLst>
              <a:ext uri="{FF2B5EF4-FFF2-40B4-BE49-F238E27FC236}">
                <a16:creationId xmlns:a16="http://schemas.microsoft.com/office/drawing/2014/main" id="{0665F85F-24AA-C86B-EE10-7B233AC7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65100"/>
            <a:ext cx="28321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A94D10-EEB8-C2BF-72B1-1359BD68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0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CE313-9C8E-F20F-98AA-3800A4A9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Overstappers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53E612-DE88-C785-4F52-D38CA190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Ben je van 4-mavo naar 4-havo gegaan of van 5-havo naar 5-vwo? Dan moet je in dat jaar gewoon 10 uur maatschappelijke stage doen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FB70DB-68FD-4DD5-6671-08D12AE3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4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5EA76-4860-C7FA-D1A8-0152152E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Kun je geen eigen stage vinden?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E748AE-C24C-0D3D-CBD2-C89E81E45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je geen eigen stage kunt vinden, raadpleeg dan </a:t>
            </a:r>
            <a:r>
              <a:rPr lang="nl-NL" dirty="0">
                <a:hlinkClick r:id="rId2"/>
              </a:rPr>
              <a:t>https://www.huizenvoorelkaar.nl/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83B03C-86F5-2742-69CE-FBED626B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2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43620-CE50-CE3B-2C84-235611D3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Huizen voor elkaar (1)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9FE468-DEB2-5A34-3480-6BA96582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Tijdelijke aanduiding voor inhoud 8" descr="Afbeelding met tekst, schermopname, Website, persoon&#10;&#10;Door AI gegenereerde inhoud is mogelijk onjuist.">
            <a:extLst>
              <a:ext uri="{FF2B5EF4-FFF2-40B4-BE49-F238E27FC236}">
                <a16:creationId xmlns:a16="http://schemas.microsoft.com/office/drawing/2014/main" id="{272964CD-3A93-C9A7-1843-1B6011981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1543942"/>
            <a:ext cx="8680622" cy="4689948"/>
          </a:xfrm>
        </p:spPr>
      </p:pic>
      <p:sp>
        <p:nvSpPr>
          <p:cNvPr id="10" name="Pijl omlaag 9">
            <a:extLst>
              <a:ext uri="{FF2B5EF4-FFF2-40B4-BE49-F238E27FC236}">
                <a16:creationId xmlns:a16="http://schemas.microsoft.com/office/drawing/2014/main" id="{C457BEFC-F51E-57AE-B6DC-49EE8063E485}"/>
              </a:ext>
            </a:extLst>
          </p:cNvPr>
          <p:cNvSpPr/>
          <p:nvPr/>
        </p:nvSpPr>
        <p:spPr>
          <a:xfrm rot="10800000">
            <a:off x="9843247" y="2132308"/>
            <a:ext cx="591671" cy="13850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2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C0391-8C98-F7C3-FD95-D3CC52E5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Huizen voor elkaar (2)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E86C8F-9F17-640F-8212-33581F9765F9}"/>
              </a:ext>
            </a:extLst>
          </p:cNvPr>
          <p:cNvSpPr txBox="1"/>
          <p:nvPr/>
        </p:nvSpPr>
        <p:spPr>
          <a:xfrm>
            <a:off x="2700338" y="6029325"/>
            <a:ext cx="757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Aanmelden met Google. Gebruik je </a:t>
            </a:r>
            <a:r>
              <a:rPr lang="nl-NL" dirty="0" err="1"/>
              <a:t>erfgooiers.me</a:t>
            </a:r>
            <a:r>
              <a:rPr lang="nl-NL" dirty="0"/>
              <a:t> – account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56C6B0-618E-9687-B0AC-567223D9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Tijdelijke aanduiding voor inhoud 10" descr="Afbeelding met tekst, schermopname, Lettertype, Website&#10;&#10;Door AI gegenereerde inhoud is mogelijk onjuist.">
            <a:extLst>
              <a:ext uri="{FF2B5EF4-FFF2-40B4-BE49-F238E27FC236}">
                <a16:creationId xmlns:a16="http://schemas.microsoft.com/office/drawing/2014/main" id="{BABC7569-9929-D9DF-7148-2EA18DB0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264555"/>
            <a:ext cx="8263030" cy="4659432"/>
          </a:xfrm>
        </p:spPr>
      </p:pic>
    </p:spTree>
    <p:extLst>
      <p:ext uri="{BB962C8B-B14F-4D97-AF65-F5344CB8AC3E}">
        <p14:creationId xmlns:p14="http://schemas.microsoft.com/office/powerpoint/2010/main" val="2282693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9FB95-455C-CE1A-A4E6-106E9EC9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(3)</a:t>
            </a:r>
          </a:p>
        </p:txBody>
      </p:sp>
      <p:pic>
        <p:nvPicPr>
          <p:cNvPr id="5" name="Tijdelijke aanduiding voor inhoud 4" descr="Afbeelding met tekst, schermopname, software, Lettertype&#10;&#10;Automatisch gegenereerde beschrijving">
            <a:extLst>
              <a:ext uri="{FF2B5EF4-FFF2-40B4-BE49-F238E27FC236}">
                <a16:creationId xmlns:a16="http://schemas.microsoft.com/office/drawing/2014/main" id="{97BE5142-FB3F-218E-6A24-454D9022C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264555"/>
            <a:ext cx="7169942" cy="4062967"/>
          </a:xfrm>
        </p:spPr>
      </p:pic>
      <p:sp>
        <p:nvSpPr>
          <p:cNvPr id="6" name="Pijl links 5">
            <a:extLst>
              <a:ext uri="{FF2B5EF4-FFF2-40B4-BE49-F238E27FC236}">
                <a16:creationId xmlns:a16="http://schemas.microsoft.com/office/drawing/2014/main" id="{03E43E31-F057-C416-1B07-BBE19B05C875}"/>
              </a:ext>
            </a:extLst>
          </p:cNvPr>
          <p:cNvSpPr/>
          <p:nvPr/>
        </p:nvSpPr>
        <p:spPr>
          <a:xfrm>
            <a:off x="3243263" y="3600117"/>
            <a:ext cx="1143000" cy="4432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05FF1A-729F-4F5B-AA35-364037650BDA}"/>
              </a:ext>
            </a:extLst>
          </p:cNvPr>
          <p:cNvSpPr txBox="1"/>
          <p:nvPr/>
        </p:nvSpPr>
        <p:spPr>
          <a:xfrm>
            <a:off x="2714625" y="5500688"/>
            <a:ext cx="7048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Je klikt op ‘Ik wil graag iemand helpen’ en je vult je gegevens is. Let op: je postcode is echt van belang! </a:t>
            </a:r>
            <a:br>
              <a:rPr lang="nl-NL" dirty="0"/>
            </a:br>
            <a:r>
              <a:rPr lang="nl-NL" dirty="0"/>
              <a:t>Accepteer de voorwaarden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5CB0D24-FDB3-B714-76A3-E4F4AB89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5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148B8-A80C-CEFB-BE00-BC9F1A52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(4)</a:t>
            </a:r>
          </a:p>
        </p:txBody>
      </p:sp>
      <p:pic>
        <p:nvPicPr>
          <p:cNvPr id="5" name="Tijdelijke aanduiding voor inhoud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DDC0F033-B3C9-8066-24CE-1E1D75F25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25" y="1343025"/>
            <a:ext cx="7995354" cy="4497387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4D8546-3103-E4A1-668D-C5C0C1E4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8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85B08-2110-23CC-C627-DFB06933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(5)</a:t>
            </a:r>
          </a:p>
        </p:txBody>
      </p:sp>
      <p:pic>
        <p:nvPicPr>
          <p:cNvPr id="5" name="Tijdelijke aanduiding voor inhoud 4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CFF7BE26-2DC1-4AC2-7297-BD5011933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1447758"/>
            <a:ext cx="8456477" cy="4786132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E3830A-7FDA-06E9-FAFB-8CF1FEC9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69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A6BE3-4491-7D1B-4056-C247C84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(6)</a:t>
            </a:r>
          </a:p>
        </p:txBody>
      </p:sp>
      <p:pic>
        <p:nvPicPr>
          <p:cNvPr id="5" name="Tijdelijke aanduiding voor inhoud 4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A8D02345-D10C-EF16-52BE-6BF4C825B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024" y="1441389"/>
            <a:ext cx="9172575" cy="5191423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F82440-204F-01D5-7E06-DBC7D1E1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09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8759-DBE6-149D-EA49-2D303368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(7)</a:t>
            </a:r>
          </a:p>
        </p:txBody>
      </p:sp>
      <p:pic>
        <p:nvPicPr>
          <p:cNvPr id="5" name="Tijdelijke aanduiding voor inhoud 4" descr="Afbeelding met tekst, aap, schermopname, vacht&#10;&#10;Automatisch gegenereerde beschrijving">
            <a:extLst>
              <a:ext uri="{FF2B5EF4-FFF2-40B4-BE49-F238E27FC236}">
                <a16:creationId xmlns:a16="http://schemas.microsoft.com/office/drawing/2014/main" id="{BAF7F8A9-9640-A13F-351E-730FAF54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64555"/>
            <a:ext cx="8200812" cy="4658517"/>
          </a:xfrm>
        </p:spPr>
      </p:pic>
      <p:sp>
        <p:nvSpPr>
          <p:cNvPr id="6" name="Pijl links 5">
            <a:extLst>
              <a:ext uri="{FF2B5EF4-FFF2-40B4-BE49-F238E27FC236}">
                <a16:creationId xmlns:a16="http://schemas.microsoft.com/office/drawing/2014/main" id="{FBA3492B-FAF2-1618-398E-3BDB45D569CB}"/>
              </a:ext>
            </a:extLst>
          </p:cNvPr>
          <p:cNvSpPr/>
          <p:nvPr/>
        </p:nvSpPr>
        <p:spPr>
          <a:xfrm>
            <a:off x="1790256" y="4644102"/>
            <a:ext cx="1335715" cy="3850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E2F1BE-B6D3-6928-2D8C-80844C17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50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DFD6D-EB80-E6AD-2EA5-AD8E050F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NL voor elkaar (8)</a:t>
            </a:r>
          </a:p>
        </p:txBody>
      </p:sp>
      <p:pic>
        <p:nvPicPr>
          <p:cNvPr id="5" name="Tijdelijke aanduiding voor inhoud 4" descr="Afbeelding met tekst, Website, Webpagina, Onlineadvertenties&#10;&#10;Automatisch gegenereerde beschrijving">
            <a:extLst>
              <a:ext uri="{FF2B5EF4-FFF2-40B4-BE49-F238E27FC236}">
                <a16:creationId xmlns:a16="http://schemas.microsoft.com/office/drawing/2014/main" id="{2E6A0A04-3182-69C1-7640-B2FD205E9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969" y="1345518"/>
            <a:ext cx="9375598" cy="5273775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E278EC-187E-59E2-6A31-7A1A543B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9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DA7E3-5C9A-6C2F-5820-D4DC1657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3B4E0E-90C7-5AEF-1A7F-CB88739E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4000"/>
            <a:ext cx="8915400" cy="5334000"/>
          </a:xfrm>
        </p:spPr>
        <p:txBody>
          <a:bodyPr>
            <a:normAutofit/>
          </a:bodyPr>
          <a:lstStyle/>
          <a:p>
            <a:r>
              <a:rPr lang="nl-NL" dirty="0"/>
              <a:t>Wat is de maatschappelijke stage? </a:t>
            </a:r>
          </a:p>
          <a:p>
            <a:r>
              <a:rPr lang="nl-NL" dirty="0"/>
              <a:t>Wat mag niet?</a:t>
            </a:r>
          </a:p>
          <a:p>
            <a:r>
              <a:rPr lang="nl-NL" dirty="0"/>
              <a:t>Wat kan er op school? </a:t>
            </a:r>
          </a:p>
          <a:p>
            <a:r>
              <a:rPr lang="nl-NL" dirty="0"/>
              <a:t>Hoeveel uur moet je MAS lopen? </a:t>
            </a:r>
          </a:p>
          <a:p>
            <a:r>
              <a:rPr lang="nl-NL" dirty="0"/>
              <a:t>Wanneer moet je het afgerond hebben?</a:t>
            </a:r>
          </a:p>
          <a:p>
            <a:r>
              <a:rPr lang="nl-NL" dirty="0"/>
              <a:t>Urenregistratie </a:t>
            </a:r>
          </a:p>
          <a:p>
            <a:r>
              <a:rPr lang="nl-NL" dirty="0"/>
              <a:t>Overstappers </a:t>
            </a:r>
          </a:p>
          <a:p>
            <a:r>
              <a:rPr lang="nl-NL" dirty="0"/>
              <a:t>PTO/PTA</a:t>
            </a:r>
          </a:p>
          <a:p>
            <a:r>
              <a:rPr lang="nl-NL" dirty="0"/>
              <a:t>Kun je geen eigen stage vinden? </a:t>
            </a:r>
          </a:p>
          <a:p>
            <a:r>
              <a:rPr lang="nl-NL" dirty="0"/>
              <a:t>Huizen voor elkaar </a:t>
            </a:r>
          </a:p>
          <a:p>
            <a:r>
              <a:rPr lang="nl-NL" dirty="0"/>
              <a:t>Vragen?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115D8E-6E50-3DED-3375-9C71C9E1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12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8CCDC-96AC-6EB9-4E71-C48F07E7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54B289-6275-EC19-7EE6-9CF38AB6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Mail mevrouw Verboom of meneer Brasser als je meer vragen hebt over de MAS zelf</a:t>
            </a:r>
            <a:br>
              <a:rPr lang="nl-NL" dirty="0"/>
            </a:br>
            <a:endParaRPr lang="nl-NL" dirty="0"/>
          </a:p>
          <a:p>
            <a:r>
              <a:rPr lang="nl-NL" dirty="0"/>
              <a:t>Vragen over de registratie? Mail dan mevrouw Kling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7F7555-DFEB-18E2-01FA-E00AC4BC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2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6495E-9725-BCD5-CE91-B772C284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de maatschappelijke stage?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41A397-34FC-4D68-0997-D2119036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600" y="1592132"/>
            <a:ext cx="10693400" cy="526586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Het ‘’verplicht’’ doen van vrijwilligerswerk bij een non-profit organisatie of bij een vereniging </a:t>
            </a:r>
            <a:br>
              <a:rPr lang="nl-NL" dirty="0"/>
            </a:br>
            <a:endParaRPr lang="nl-NL" dirty="0"/>
          </a:p>
          <a:p>
            <a:r>
              <a:rPr lang="nl-NL" dirty="0"/>
              <a:t>Het bedrijf mag dus </a:t>
            </a:r>
            <a:r>
              <a:rPr lang="nl-NL" b="1" u="sng" dirty="0"/>
              <a:t>GEEN</a:t>
            </a:r>
            <a:r>
              <a:rPr lang="nl-NL" dirty="0"/>
              <a:t> winst maken. Je mag ook niet een dag gratis werken bij een bedrijf dat wel winst maakt </a:t>
            </a:r>
            <a:br>
              <a:rPr lang="nl-NL" dirty="0"/>
            </a:br>
            <a:endParaRPr lang="nl-NL" dirty="0"/>
          </a:p>
          <a:p>
            <a:r>
              <a:rPr lang="nl-NL" dirty="0"/>
              <a:t>Voorbeelden: </a:t>
            </a:r>
            <a:br>
              <a:rPr lang="nl-NL" dirty="0"/>
            </a:br>
            <a:r>
              <a:rPr lang="nl-NL" dirty="0"/>
              <a:t>- Kerk/moskee/synagoge </a:t>
            </a:r>
            <a:br>
              <a:rPr lang="nl-NL" dirty="0"/>
            </a:br>
            <a:r>
              <a:rPr lang="nl-NL" dirty="0"/>
              <a:t>-Voetbalclubs/hockeyclubs/volleybalvereniging/ basketbalvereniging/kortbalvereniging Huizen</a:t>
            </a:r>
            <a:br>
              <a:rPr lang="nl-NL" dirty="0"/>
            </a:br>
            <a:r>
              <a:rPr lang="nl-NL" dirty="0"/>
              <a:t>- Bejaardentehuizen </a:t>
            </a:r>
            <a:br>
              <a:rPr lang="nl-NL" dirty="0"/>
            </a:br>
            <a:r>
              <a:rPr lang="nl-NL" dirty="0"/>
              <a:t>- Voedselbos </a:t>
            </a:r>
            <a:br>
              <a:rPr lang="nl-NL" dirty="0"/>
            </a:br>
            <a:r>
              <a:rPr lang="nl-NL" dirty="0"/>
              <a:t>- Kinderboerderij </a:t>
            </a:r>
            <a:br>
              <a:rPr lang="nl-NL" dirty="0"/>
            </a:br>
            <a:r>
              <a:rPr lang="nl-NL" dirty="0"/>
              <a:t>- Ziekenhuis (let op: geen administratieve taken)</a:t>
            </a:r>
            <a:br>
              <a:rPr lang="nl-NL" dirty="0"/>
            </a:br>
            <a:r>
              <a:rPr lang="nl-NL" dirty="0"/>
              <a:t>- Politie (let op: geen administratieve taken) </a:t>
            </a:r>
            <a:br>
              <a:rPr lang="nl-NL" dirty="0"/>
            </a:br>
            <a:r>
              <a:rPr lang="nl-NL" dirty="0"/>
              <a:t>- Kinderdagverblijven </a:t>
            </a:r>
            <a:br>
              <a:rPr lang="nl-NL" dirty="0"/>
            </a:br>
            <a:r>
              <a:rPr lang="nl-NL" dirty="0"/>
              <a:t>- Basisschool </a:t>
            </a:r>
            <a:br>
              <a:rPr lang="nl-NL" dirty="0"/>
            </a:br>
            <a:r>
              <a:rPr lang="nl-NL" dirty="0"/>
              <a:t>- Dierenasiel </a:t>
            </a:r>
            <a:br>
              <a:rPr lang="nl-NL" dirty="0"/>
            </a:br>
            <a:r>
              <a:rPr lang="nl-NL" dirty="0"/>
              <a:t>- Visio </a:t>
            </a:r>
            <a:br>
              <a:rPr lang="nl-NL" dirty="0"/>
            </a:br>
            <a:r>
              <a:rPr lang="nl-NL" dirty="0"/>
              <a:t>- Koningsspelen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C9B656-A5F3-0072-6293-F3F104FF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9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0AE32-1F9D-D263-8836-1D483112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mag niet?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DA1901-08DE-8A00-F974-7E9D42C3A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- Ieder bedrijf dat winst maakt. Dus een MAS bij de Albert Heijn (of een ander bedrijf) waar je een dag niet betaald krijgt, mag </a:t>
            </a:r>
            <a:r>
              <a:rPr lang="nl-NL" b="1" u="sng" dirty="0"/>
              <a:t>niet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- Andere sportclubs dan op de vorige dia genoemd in overleg </a:t>
            </a:r>
            <a:br>
              <a:rPr lang="nl-NL" dirty="0"/>
            </a:br>
            <a:r>
              <a:rPr lang="nl-NL" dirty="0"/>
              <a:t>- Oppassen op familieleden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r>
              <a:rPr lang="nl-NL" dirty="0"/>
              <a:t>Twijfel je? Stuur een mail om te overleggen naar mevrouw Kling, mevrouw Verboom of meneer Brasser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C3E5F4-B921-8AC8-B698-ECDF0AC6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3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3B006-9024-9CC8-15D5-16C75633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kan er op school?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7C7262-B191-37EB-5344-496CAB001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 Huis</a:t>
            </a:r>
          </a:p>
          <a:p>
            <a:r>
              <a:rPr lang="nl-NL" dirty="0"/>
              <a:t>Juniorcoach</a:t>
            </a:r>
          </a:p>
          <a:p>
            <a:r>
              <a:rPr lang="nl-NL" dirty="0"/>
              <a:t>Leerlingenraad 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4F12B9-4112-EB3B-47A1-950A41A8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9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A2D2B-0C13-C43C-3BE0-C792A161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uur moet je MAS lopen? 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C19CAC75-4FE4-8F2D-C550-23679542BF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69728" y="2140775"/>
          <a:ext cx="5754370" cy="3751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1889780266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416416610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837908751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39703400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 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mavo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havo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vwo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223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1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2277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2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5 uur Globaland + 5 uur individueel 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5 uur Globaland + 5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5 uur Globaland + 5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8620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3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236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4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1692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5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10 uur individueel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196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Klas 6 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>
                          <a:effectLst/>
                        </a:rPr>
                        <a:t>X</a:t>
                      </a:r>
                      <a:endParaRPr lang="nl-NL" sz="12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500"/>
                        </a:spcAft>
                        <a:buNone/>
                      </a:pPr>
                      <a:r>
                        <a:rPr lang="nl-NL" sz="1700" kern="0" spc="15" dirty="0">
                          <a:effectLst/>
                        </a:rPr>
                        <a:t>X</a:t>
                      </a:r>
                      <a:endParaRPr lang="nl-NL" sz="12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467516"/>
                  </a:ext>
                </a:extLst>
              </a:tr>
            </a:tbl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C04757-C7C5-2282-DDC5-99C75F4E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9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44C83-FBB4-E981-E5CC-65F23021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moet je het afgerond hebben?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2758DC-C409-8AB9-D546-03592526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Let op, voor iedere </a:t>
            </a:r>
            <a:r>
              <a:rPr lang="nl-NL" dirty="0" err="1"/>
              <a:t>jaarlaag</a:t>
            </a:r>
            <a:r>
              <a:rPr lang="nl-NL" dirty="0"/>
              <a:t> is er een andere deadline: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Vrijdag 6 februari 2026 – alle vierde klassen </a:t>
            </a:r>
            <a:br>
              <a:rPr lang="nl-NL" dirty="0"/>
            </a:br>
            <a:r>
              <a:rPr lang="nl-NL" dirty="0"/>
              <a:t>Vrijdag 20 maart 2026 – alle derde klassen </a:t>
            </a:r>
            <a:br>
              <a:rPr lang="nl-NL" dirty="0"/>
            </a:br>
            <a:r>
              <a:rPr lang="nl-NL" dirty="0"/>
              <a:t>Vrijdag 10 april 2026 – alle vijfde klassen </a:t>
            </a:r>
            <a:br>
              <a:rPr lang="nl-NL" dirty="0"/>
            </a:br>
            <a:r>
              <a:rPr lang="nl-NL" dirty="0"/>
              <a:t>Vrijdag 29 mei 2026 – alle tweede klassen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7588F0-8593-8050-6796-D937C2EF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93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C6426-C182-E8BF-0FA7-2D3507AEF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Urenregistratie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118292-7320-4132-6560-C67353286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Via Magister ontvang je het registratieformulier </a:t>
            </a:r>
          </a:p>
          <a:p>
            <a:r>
              <a:rPr lang="nl-NL" dirty="0"/>
              <a:t>Heb je je MAS-uren voltooid, vul het formulier in en lever het in bij mevrouw Kling in kamer 1.22 </a:t>
            </a:r>
          </a:p>
          <a:p>
            <a:r>
              <a:rPr lang="nl-NL" dirty="0"/>
              <a:t>Deadline gemist? Dan verschijnt er een O 	in Magister </a:t>
            </a:r>
          </a:p>
          <a:p>
            <a:r>
              <a:rPr lang="nl-NL" dirty="0"/>
              <a:t>MAS goedgekeurd? Dan verschijnt er een V in Magister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59AD93-2CCB-3E75-98A6-CCB21DEA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9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FA0BB-A631-B565-ED12-A613495F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PTO/PTA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D616B5-284D-C315-55CC-B031752A4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Let op: MAS staat zowel in het PTO als in het PTA</a:t>
            </a:r>
          </a:p>
          <a:p>
            <a:r>
              <a:rPr lang="nl-NL" dirty="0"/>
              <a:t>Het is dus een verplicht onderdeel voor de overgang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0291E9-89F3-81D6-D04E-3394597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21073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</TotalTime>
  <Words>688</Words>
  <Application>Microsoft Office PowerPoint</Application>
  <PresentationFormat>Breedbeeld</PresentationFormat>
  <Paragraphs>106</Paragraphs>
  <Slides>20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Aptos</vt:lpstr>
      <vt:lpstr>Arial</vt:lpstr>
      <vt:lpstr>Century Gothic</vt:lpstr>
      <vt:lpstr>Wingdings 3</vt:lpstr>
      <vt:lpstr>Sliert</vt:lpstr>
      <vt:lpstr>Maatschappelijke stage (MAS)</vt:lpstr>
      <vt:lpstr>Inhoud </vt:lpstr>
      <vt:lpstr>Wat is de maatschappelijke stage? </vt:lpstr>
      <vt:lpstr>Wat mag niet?</vt:lpstr>
      <vt:lpstr>Wat kan er op school? </vt:lpstr>
      <vt:lpstr>Hoeveel uur moet je MAS lopen? </vt:lpstr>
      <vt:lpstr>Wanneer moet je het afgerond hebben?</vt:lpstr>
      <vt:lpstr>Urenregistratie </vt:lpstr>
      <vt:lpstr>PTO/PTA</vt:lpstr>
      <vt:lpstr>Overstappers </vt:lpstr>
      <vt:lpstr>Kun je geen eigen stage vinden?</vt:lpstr>
      <vt:lpstr>Huizen voor elkaar (1)</vt:lpstr>
      <vt:lpstr>Huizen voor elkaar (2) </vt:lpstr>
      <vt:lpstr>NL voor elkaar (3)</vt:lpstr>
      <vt:lpstr>NL voor elkaar (4)</vt:lpstr>
      <vt:lpstr>NL voor elkaar (5)</vt:lpstr>
      <vt:lpstr>NL voor elkaar (6)</vt:lpstr>
      <vt:lpstr>NL voor elkaar (7)</vt:lpstr>
      <vt:lpstr>NL voor elkaar (8)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Brasser, Jaap</dc:creator>
  <cp:lastModifiedBy>Kamphuis, Janine</cp:lastModifiedBy>
  <cp:revision>5</cp:revision>
  <dcterms:created xsi:type="dcterms:W3CDTF">2024-07-18T08:18:26Z</dcterms:created>
  <dcterms:modified xsi:type="dcterms:W3CDTF">2025-10-07T06:54:12Z</dcterms:modified>
</cp:coreProperties>
</file>